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0"/>
  </p:notesMasterIdLst>
  <p:handoutMasterIdLst>
    <p:handoutMasterId r:id="rId31"/>
  </p:handoutMasterIdLst>
  <p:sldIdLst>
    <p:sldId id="266" r:id="rId3"/>
    <p:sldId id="267" r:id="rId4"/>
    <p:sldId id="292" r:id="rId5"/>
    <p:sldId id="268" r:id="rId6"/>
    <p:sldId id="269" r:id="rId7"/>
    <p:sldId id="283" r:id="rId8"/>
    <p:sldId id="293" r:id="rId9"/>
    <p:sldId id="294" r:id="rId10"/>
    <p:sldId id="295" r:id="rId11"/>
    <p:sldId id="296" r:id="rId12"/>
    <p:sldId id="297" r:id="rId13"/>
    <p:sldId id="298" r:id="rId14"/>
    <p:sldId id="270" r:id="rId15"/>
    <p:sldId id="286" r:id="rId16"/>
    <p:sldId id="287" r:id="rId17"/>
    <p:sldId id="288" r:id="rId18"/>
    <p:sldId id="299" r:id="rId19"/>
    <p:sldId id="300" r:id="rId20"/>
    <p:sldId id="278" r:id="rId21"/>
    <p:sldId id="301" r:id="rId22"/>
    <p:sldId id="272" r:id="rId23"/>
    <p:sldId id="271" r:id="rId24"/>
    <p:sldId id="274" r:id="rId25"/>
    <p:sldId id="289" r:id="rId26"/>
    <p:sldId id="276" r:id="rId27"/>
    <p:sldId id="279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2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1236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EC9C-7EE8-4A56-855D-18AC07DBDCAD}" type="datetimeFigureOut">
              <a:rPr lang="ru-RU" smtClean="0"/>
              <a:t>27.10.2015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A21AD-3BA7-4B49-9DF1-2171993A80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3EC70-F4BB-48E7-ABB8-9B7E359277E1}" type="datetimeFigureOut">
              <a:rPr lang="ru-RU" smtClean="0"/>
              <a:t>27.10.2015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69046-D62F-49D8-96B7-3C014DC234D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Группа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Полилиния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Строка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Полилиния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13" name="Полилиния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4" name="Полилиния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5" name="Полилиния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Полилиния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2" name="Полилиния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23" name="Полилиния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Строка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Полилиния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3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4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5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6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  <p:sp>
          <p:nvSpPr>
            <p:cNvPr id="47" name="Полилиния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Полилиния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Строка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56" name="Группа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Полилиния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58" name="Полилиния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59" name="Полилиния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0" name="Полилиния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grpSp>
          <p:nvGrpSpPr>
            <p:cNvPr id="65" name="Группа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Полилиния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7" name="Полилиния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68" name="Полилиния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Строка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Овал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Овал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Овал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86" name="Группа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Полилиния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88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89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0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1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  <p:sp>
          <p:nvSpPr>
            <p:cNvPr id="92" name="Полилиния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Овал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98" name="Группа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Полилиния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0" name="Полилиния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1" name="Полилиния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2" name="Полилиния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103" name="Полилиния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38D-A533-4232-9027-FA76A8648FFE}" type="datetime1">
              <a:rPr lang="ru-RU" smtClean="0"/>
              <a:t>27.10.2015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7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6684-D08A-4996-B2B7-9E8AD2F23263}" type="datetime1">
              <a:rPr lang="ru-RU" smtClean="0"/>
              <a:t>27.10.2015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07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ru-RU" smtClean="0"/>
              <a:t>27.10.2015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Группа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Овал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9" name="Группа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Полилиния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1" name="Полилиния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14" name="Полилиния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Овал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олилиния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3" name="Группа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Полилиния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5" name="Строка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6" name="Полилиния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7" name="Полилиния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8" name="Полилиния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0" name="Полилиния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3" name="Группа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Полилиния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</p:grpSp>
      <p:grpSp>
        <p:nvGrpSpPr>
          <p:cNvPr id="83" name="Группа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Полилиния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43" name="Полилиния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Строка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46" name="Полилиния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Строка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59" name="Группа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Полилиния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6" name="Полилиния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7" name="Полилиния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60" name="Группа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Полилиния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2" name="Полилиния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3" name="Полилиния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4" name="Овал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ru-RU" smtClean="0"/>
              <a:t>27.10.2015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ru-RU" smtClean="0"/>
              <a:t>27.10.2015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ru-RU" smtClean="0"/>
              <a:t>27.10.2015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ru-RU" smtClean="0"/>
              <a:t>27.10.2015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Полилиния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EF1E-763C-49B4-B17B-F97011BFC2C2}" type="datetime1">
              <a:rPr lang="ru-RU" smtClean="0"/>
              <a:t>27.10.2015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3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Полилиния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ru-RU" smtClean="0"/>
              <a:t>27.10.2015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Группа 62"/>
          <p:cNvGrpSpPr/>
          <p:nvPr userDrawn="1"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Полилиния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Строка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2" name="Группа 61"/>
          <p:cNvGrpSpPr/>
          <p:nvPr userDrawn="1"/>
        </p:nvGrpSpPr>
        <p:grpSpPr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Полилиния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Строка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Строка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28" name="Группа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Полилиния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" name="Полилиния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31" name="Овал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Овал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49" name="Группа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Полилиния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1" name="Строка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2" name="Полилиния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3" name="Полилиния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4" name="Полилиния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5" name="Овал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56" name="Группа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Полилиния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8" name="Полилиния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9" name="Полилиния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0" name="Полилиния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1" name="Полилиния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ru-RU" smtClean="0"/>
              <a:t>27.10.2015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464775">
            <a:off x="378746" y="1210552"/>
            <a:ext cx="7082600" cy="3096260"/>
          </a:xfrm>
        </p:spPr>
        <p:txBody>
          <a:bodyPr>
            <a:normAutofit/>
          </a:bodyPr>
          <a:lstStyle/>
          <a:p>
            <a:pPr algn="ctr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8800" b="1" i="1" dirty="0" smtClean="0">
                <a:solidFill>
                  <a:srgbClr val="FFFF00"/>
                </a:solidFill>
                <a:effectLst>
                  <a:outerShdw blurRad="50800" algn="ctr">
                    <a:prstClr val="black">
                      <a:alpha val="35000"/>
                    </a:prstClr>
                  </a:outerShdw>
                </a:effectLst>
                <a:latin typeface="Bookman Old Style" panose="02050604050505020204" pitchFamily="18" charset="0"/>
              </a:rPr>
              <a:t>Семейные традиции</a:t>
            </a:r>
            <a:endParaRPr lang="ru-RU" sz="8800" b="1" i="1" dirty="0">
              <a:solidFill>
                <a:srgbClr val="FFFF00"/>
              </a:solidFill>
              <a:effectLst>
                <a:outerShdw blurRad="50800" algn="ctr">
                  <a:prstClr val="black">
                    <a:alpha val="35000"/>
                  </a:prst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1127">
            <a:off x="7074771" y="2304741"/>
            <a:ext cx="4693921" cy="3149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17240" y="289249"/>
            <a:ext cx="10133045" cy="83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МБДОУ «Детский сад «Звёздочка» села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Маломихайловка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Шебекинского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Белгородской области»</a:t>
            </a:r>
            <a:endParaRPr lang="ru-RU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759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9560" y="421029"/>
            <a:ext cx="9144000" cy="1305135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Даже просмотр телевизора может стать своеобразным ритуалом, когда вечером после тяжелого дня вся семья собирается вместе для того, чтобы включить интересный фильм, а после его окончания обязательно следует обсуждение.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83" y="1650547"/>
            <a:ext cx="8258589" cy="4647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99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2196" y="407925"/>
            <a:ext cx="9144000" cy="693087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Во многих семьях принято играть в различные игры.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85" y="2003944"/>
            <a:ext cx="5973200" cy="3865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1195387"/>
            <a:ext cx="6038850" cy="4295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4999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325" y="314325"/>
            <a:ext cx="10582275" cy="6638925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7200" b="1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Семейные праздники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празднование знаменательных событий в жизни семьи: дни рождения, юбилеи; общенародные, государственные праздники: Новый год, Рождество,23 февраля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8 Марта,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Масленица, Пасха, День Победы. Эти общенародные праздники в каждой семье стали- традицией. Но Вам в эту традицию можно внести что-то свое, что запомнится вашим детям на всю жизнь. В каждой семье совершенно свои особенные традиции празднования семейных праздников. Но каждая из них окутана таинством любви, тепла и нежности семейного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очага. 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9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0544">
            <a:off x="-25500" y="1512366"/>
            <a:ext cx="4593785" cy="3329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76" y="2772906"/>
            <a:ext cx="5613401" cy="421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030697" y="95250"/>
            <a:ext cx="67151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Один из основных семейных праздников - это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ень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рождение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детей – это одно из первых знаменательных событий в жизни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ребенка.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Праздник должен подчеркивать значимость каждого члена семьи, приносить радость, настроение. Особая подготовка, подарки, угощение выделяют его из череды других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73947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996" y="332388"/>
            <a:ext cx="7722637" cy="1029881"/>
          </a:xfrm>
        </p:spPr>
        <p:txBody>
          <a:bodyPr/>
          <a:lstStyle/>
          <a:p>
            <a:r>
              <a:rPr lang="ru-RU" dirty="0" smtClean="0"/>
              <a:t>Смешные колпачки на День рождения.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4257" y="1914761"/>
            <a:ext cx="5243803" cy="4450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447869"/>
            <a:ext cx="4917719" cy="6470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35513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9052" y="105994"/>
            <a:ext cx="7931020" cy="2213977"/>
          </a:xfrm>
        </p:spPr>
        <p:txBody>
          <a:bodyPr>
            <a:noAutofit/>
          </a:bodyPr>
          <a:lstStyle/>
          <a:p>
            <a:pPr lvl="0"/>
            <a:r>
              <a:rPr lang="ru-RU" sz="2800" b="1" i="1" dirty="0">
                <a:solidFill>
                  <a:srgbClr val="FF0000"/>
                </a:solidFill>
              </a:rPr>
              <a:t>Новый год </a:t>
            </a:r>
            <a:r>
              <a:rPr lang="ru-RU" dirty="0">
                <a:solidFill>
                  <a:srgbClr val="1D5253"/>
                </a:solidFill>
              </a:rPr>
              <a:t>– это самый любимый праздник – праздник надежд. Его встречает каждая семья. Можно украсить елку вместе с детьми, можно украшать, когда дети спят, чтобы сделать им сюрприз, а </a:t>
            </a:r>
            <a:r>
              <a:rPr lang="ru-RU" dirty="0" err="1" smtClean="0">
                <a:solidFill>
                  <a:srgbClr val="1D5253"/>
                </a:solidFill>
              </a:rPr>
              <a:t>можно,если</a:t>
            </a:r>
            <a:r>
              <a:rPr lang="ru-RU" dirty="0" smtClean="0">
                <a:solidFill>
                  <a:srgbClr val="1D5253"/>
                </a:solidFill>
              </a:rPr>
              <a:t> </a:t>
            </a:r>
            <a:r>
              <a:rPr lang="ru-RU" dirty="0">
                <a:solidFill>
                  <a:srgbClr val="1D5253"/>
                </a:solidFill>
              </a:rPr>
              <a:t>есть такая возможность, украсить лесную красавицу на улице игрушками, сделанными своими руками, угощениями для птиц. </a:t>
            </a:r>
          </a:p>
          <a:p>
            <a:pPr marL="45720" indent="0">
              <a:buNone/>
            </a:pP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0680" y="1249785"/>
            <a:ext cx="5651760" cy="4238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34" y="2460980"/>
            <a:ext cx="5502341" cy="41267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334095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397" y="142875"/>
            <a:ext cx="9144000" cy="2018313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23 февраля, 8 Марта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– обычно в это день принято дарить подарки. Дарение подарков – это торжественный момент и его нужно продлить, сделать запоминающим.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5" y="2014538"/>
            <a:ext cx="54864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161188"/>
            <a:ext cx="3651198" cy="2555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37" y="3794510"/>
            <a:ext cx="4119563" cy="3075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968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1050" y="319673"/>
            <a:ext cx="9144000" cy="1404352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Масленицу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найти возможность покатать детей на санках, сжечь вместе с ними ненужные вещи, чтобы старое все ушло, хорошо бы научить детей печь блины.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46" y="1905000"/>
            <a:ext cx="4881757" cy="422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628775"/>
            <a:ext cx="546735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6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0125" y="424448"/>
            <a:ext cx="9144000" cy="1985377"/>
          </a:xfrm>
        </p:spPr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Пасха-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забывайте и эту замечательную традицию - украшать пасхальные яйца и печь куличи. Активно привлекайте детей в процесс превращения обычного яйца в красочное украшение. Создайте свой рецепт большого кулича или делайте маленькие именные куличики для всех членов семьи.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6" y="2409825"/>
            <a:ext cx="5838824" cy="429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51" y="3048001"/>
            <a:ext cx="4102099" cy="3076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346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3858">
            <a:off x="759204" y="2971770"/>
            <a:ext cx="4483259" cy="3362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1232">
            <a:off x="5653493" y="2148336"/>
            <a:ext cx="5565454" cy="417409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70335" y="224423"/>
            <a:ext cx="9144000" cy="2985502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Победы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 этот день хорошо бы ввести традицию приходить с детьми к памятнику павшим в ВОВ и возлагать цветы, можно почитать детям рассказы о том, как воевали наши солдаты, посмотреть вместе с ребенком фотографии, награды, поговорить о родных, которые воевали, вспомнить их, если живы – обязательно поздравить. У нас в селе сохранилась традиция, в этот день варить солдатскую кашу, обязательно на костре. И этой кашей поминать всех тех, кто погиб в ВОВ.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1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403" y="293278"/>
            <a:ext cx="10800945" cy="1143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altLang="ru-RU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Что такое семейные традиции? </a:t>
            </a:r>
            <a:endParaRPr lang="ru-RU" sz="4400" b="0" i="1" dirty="0">
              <a:solidFill>
                <a:srgbClr val="FF0000"/>
              </a:solidFill>
              <a:latin typeface="Century Schoolbook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1210051">
            <a:off x="259404" y="1916349"/>
            <a:ext cx="6682903" cy="2704290"/>
          </a:xfrm>
        </p:spPr>
        <p:txBody>
          <a:bodyPr>
            <a:normAutofit lnSpcReduction="10000"/>
          </a:bodyPr>
          <a:lstStyle/>
          <a:p>
            <a:pPr marL="45720" indent="0">
              <a:buClr>
                <a:srgbClr val="1D5253"/>
              </a:buClr>
              <a:buNone/>
            </a:pPr>
            <a:r>
              <a:rPr lang="ru-RU" altLang="ru-RU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«Семейные традиции — это обычные принятые в семье нормы, манеры поведения, обычаи и взгляды, которые передаются из поколения в поколение».</a:t>
            </a:r>
            <a:endParaRPr lang="ru-RU" sz="2000" b="0" i="0" dirty="0">
              <a:solidFill>
                <a:srgbClr val="00B050"/>
              </a:solidFill>
              <a:latin typeface="Century Schoolbook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565" y="2062263"/>
            <a:ext cx="5655013" cy="4241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157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5110" y="603867"/>
            <a:ext cx="9706947" cy="603019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Ребенку для полноценного развития праздник необходим как воздух. Праздник - это событие. А когда мы поем, рисуем, читаем стихи, танцуем, гримируемся, слушаем музыку – разве не воспитываем мы своих детей 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эстетически?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174" y="2991386"/>
            <a:ext cx="4990500" cy="3375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759" y="2991386"/>
            <a:ext cx="5058248" cy="3375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393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95949">
            <a:off x="6775123" y="1042691"/>
            <a:ext cx="4854616" cy="1174562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</a:rPr>
              <a:t>Семейная родословная.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6033">
            <a:off x="6621552" y="2151371"/>
            <a:ext cx="3462661" cy="4762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81" y="830616"/>
            <a:ext cx="5569078" cy="46837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5088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08340">
            <a:off x="1203010" y="672597"/>
            <a:ext cx="7202353" cy="1726907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B050"/>
                </a:solidFill>
              </a:rPr>
              <a:t/>
            </a:r>
            <a:br>
              <a:rPr lang="ru-RU" sz="2800" b="1" i="1" dirty="0" smtClean="0">
                <a:solidFill>
                  <a:srgbClr val="00B050"/>
                </a:solidFill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Семейный альбом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– это огромное, осмысленное пространство жизни, с одной стороны простое и понятное ребенку, с другой – загадочное и удивительное. </a:t>
            </a:r>
            <a:endParaRPr lang="ru-RU" sz="2800" b="1" i="1" dirty="0">
              <a:solidFill>
                <a:srgbClr val="00B05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52" y="2526354"/>
            <a:ext cx="6188009" cy="383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382" y="3166353"/>
            <a:ext cx="4079132" cy="30593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02942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35" y="1908012"/>
            <a:ext cx="3219856" cy="4829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07" y="2003896"/>
            <a:ext cx="6628826" cy="4416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79715" y="205273"/>
            <a:ext cx="93306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Свадебная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фотография родителей. Для ребенка свадебное фото на стене – это целая сказка. Можно рассказать ему предысторию рождения, когда папа познакомился с мамой.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3999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857" y="333280"/>
            <a:ext cx="9144000" cy="1262255"/>
          </a:xfrm>
        </p:spPr>
        <p:txBody>
          <a:bodyPr>
            <a:normAutofit fontScale="70000" lnSpcReduction="20000"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многих дома хранятся старинные вещи. Человека уже нет, но мы храним и бережем его вещи, и они живут. Это тоже наши традиции. Эти реликвии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дороги нам,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память о наших родных. История вещи – история человека, история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i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27" y="1792503"/>
            <a:ext cx="4638445" cy="3022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57" y="1927127"/>
            <a:ext cx="4162189" cy="27535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18" y="3742602"/>
            <a:ext cx="4279452" cy="2814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75" y="3815259"/>
            <a:ext cx="4083115" cy="2668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475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7469" y="229752"/>
            <a:ext cx="9144000" cy="248545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Сказка 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ночь, семейные чтения,</a:t>
            </a:r>
            <a:r>
              <a:rPr lang="ru-RU" sz="3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когда читают не только родители, но и старшие дети, бабушки, дедушки – это прекрасная возможность с пользой для дела провести вечер в кругу семьи, отдохнуть, пообщаться и оставить в памяти ребенка незабываемые впечатления об этих вечерах.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Следует внимательно относиться при этом к выбору сказок. Книги должны учить ребенка, воспитывать и вырабатывать в нем определенные качества. </a:t>
            </a:r>
            <a:endParaRPr lang="ru-RU" sz="2400" b="1" i="1" dirty="0">
              <a:solidFill>
                <a:srgbClr val="00B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44" y="3073543"/>
            <a:ext cx="5649695" cy="3734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99" y="3073543"/>
            <a:ext cx="5198573" cy="34657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05246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953" y="198482"/>
            <a:ext cx="11452698" cy="665951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altLang="ru-RU" sz="4800" b="1" i="1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С</a:t>
            </a:r>
            <a:r>
              <a:rPr lang="ru-RU" altLang="ru-RU" sz="4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емейные </a:t>
            </a:r>
            <a:r>
              <a:rPr lang="ru-RU" altLang="ru-RU" sz="4800" b="1" i="1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традиции </a:t>
            </a:r>
            <a:r>
              <a:rPr lang="ru-RU" altLang="ru-RU" sz="4800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:</a:t>
            </a:r>
            <a:r>
              <a:rPr lang="ru-RU" alt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/>
            </a:r>
            <a:br>
              <a:rPr lang="ru-RU" alt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</a:br>
            <a:r>
              <a:rPr lang="ru-RU" alt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объединяют </a:t>
            </a:r>
            <a:r>
              <a:rPr lang="ru-RU" alt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семью, </a:t>
            </a:r>
          </a:p>
          <a:p>
            <a:pPr marL="45720" indent="0">
              <a:buNone/>
            </a:pPr>
            <a:r>
              <a:rPr lang="ru-RU" alt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позволяют </a:t>
            </a:r>
            <a:r>
              <a:rPr lang="ru-RU" alt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воспитывать у детей уважительное отношение к родителям. </a:t>
            </a:r>
            <a:endParaRPr lang="ru-RU" altLang="ru-RU" sz="4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/>
              <a:ea typeface="+mj-ea"/>
              <a:cs typeface="+mj-cs"/>
            </a:endParaRPr>
          </a:p>
          <a:p>
            <a:pPr marL="45720" indent="0">
              <a:buNone/>
            </a:pPr>
            <a:r>
              <a:rPr lang="ru-RU" altLang="ru-RU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Дети </a:t>
            </a:r>
            <a:r>
              <a:rPr lang="ru-RU" altLang="ru-RU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растут в таких семьях уверенные, зная, что у них есть те, кто их поддерживает и ценит. Чем счастливее и радостнее детство ребенка, тем счастливее он будет в дальнейшей взрослой жизни.</a:t>
            </a:r>
            <a:endParaRPr lang="ru-RU" sz="4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8" y="0"/>
            <a:ext cx="12227668" cy="6954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76655" y="671209"/>
            <a:ext cx="11527277" cy="508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ct val="90000"/>
            </a:pPr>
            <a:r>
              <a:rPr lang="ru-RU" sz="3600" b="1" i="1" dirty="0">
                <a:solidFill>
                  <a:srgbClr val="FF0000"/>
                </a:solidFill>
                <a:latin typeface="Lucida Grande"/>
              </a:rPr>
              <a:t>Где бы ни были мы но по-прежнему </a:t>
            </a:r>
          </a:p>
          <a:p>
            <a:pPr lvl="0">
              <a:buSzPct val="90000"/>
            </a:pPr>
            <a:r>
              <a:rPr lang="ru-RU" sz="3600" b="1" i="1" dirty="0">
                <a:solidFill>
                  <a:srgbClr val="FF0000"/>
                </a:solidFill>
                <a:latin typeface="Lucida Grande"/>
              </a:rPr>
              <a:t> Неизменно уверены в том  </a:t>
            </a:r>
          </a:p>
          <a:p>
            <a:pPr lvl="0">
              <a:buSzPct val="90000"/>
            </a:pPr>
            <a:r>
              <a:rPr lang="ru-RU" sz="3600" b="1" i="1" dirty="0">
                <a:solidFill>
                  <a:srgbClr val="FF0000"/>
                </a:solidFill>
                <a:latin typeface="Lucida Grande"/>
              </a:rPr>
              <a:t>Что нас встретит с любовью и нежностью </a:t>
            </a:r>
          </a:p>
          <a:p>
            <a:pPr lvl="0">
              <a:buSzPct val="90000"/>
            </a:pPr>
            <a:r>
              <a:rPr lang="ru-RU" sz="3600" b="1" i="1" dirty="0">
                <a:solidFill>
                  <a:srgbClr val="FF0000"/>
                </a:solidFill>
                <a:latin typeface="Lucida Grande"/>
              </a:rPr>
              <a:t>Наша пристань родительский дом </a:t>
            </a:r>
          </a:p>
          <a:p>
            <a:pPr lvl="0">
              <a:buSzPct val="90000"/>
            </a:pPr>
            <a:endParaRPr lang="ru-RU" sz="3600" b="1" i="1" dirty="0">
              <a:solidFill>
                <a:srgbClr val="FF0000"/>
              </a:solidFill>
              <a:latin typeface="Lucida Grande"/>
            </a:endParaRPr>
          </a:p>
          <a:p>
            <a:pPr marL="45720" lvl="0">
              <a:lnSpc>
                <a:spcPct val="90000"/>
              </a:lnSpc>
              <a:spcBef>
                <a:spcPts val="1800"/>
              </a:spcBef>
              <a:buSzPct val="90000"/>
            </a:pPr>
            <a:r>
              <a:rPr lang="ru-RU" sz="3600" b="1" i="1" dirty="0">
                <a:solidFill>
                  <a:srgbClr val="FF0000"/>
                </a:solidFill>
                <a:latin typeface="Lucida Grande"/>
              </a:rPr>
              <a:t>Родительский дом, начало начал,</a:t>
            </a:r>
            <a:r>
              <a:rPr lang="ru-RU" sz="3600" b="1" i="1" dirty="0">
                <a:solidFill>
                  <a:srgbClr val="FF0000"/>
                </a:solidFill>
              </a:rPr>
              <a:t/>
            </a:r>
            <a:br>
              <a:rPr lang="ru-RU" sz="3600" b="1" i="1" dirty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  <a:latin typeface="Lucida Grande"/>
              </a:rPr>
              <a:t>Ты в жизни моей надежный причал.</a:t>
            </a:r>
            <a:r>
              <a:rPr lang="ru-RU" sz="3600" b="1" i="1" dirty="0">
                <a:solidFill>
                  <a:srgbClr val="FF0000"/>
                </a:solidFill>
              </a:rPr>
              <a:t/>
            </a:r>
            <a:br>
              <a:rPr lang="ru-RU" sz="3600" b="1" i="1" dirty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  <a:latin typeface="Lucida Grande"/>
              </a:rPr>
              <a:t>Родительский дом, пускай много лет</a:t>
            </a:r>
            <a:r>
              <a:rPr lang="ru-RU" sz="3600" b="1" i="1" dirty="0">
                <a:solidFill>
                  <a:srgbClr val="FF0000"/>
                </a:solidFill>
              </a:rPr>
              <a:t/>
            </a:r>
            <a:br>
              <a:rPr lang="ru-RU" sz="3600" b="1" i="1" dirty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  <a:latin typeface="Lucida Grande"/>
              </a:rPr>
              <a:t>Горит в твоих окнах добрый свет.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176" y="1427583"/>
            <a:ext cx="11122090" cy="5598367"/>
          </a:xfrm>
        </p:spPr>
        <p:txBody>
          <a:bodyPr>
            <a:normAutofit fontScale="70000" lnSpcReduction="20000"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Замечательная 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традиция собираться всем вместе за одним столом для общения, рассказывать друг другу о событиях дня. 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Семейные трапезы – это и торжественный обед каждое воскресенье, когда вся семья в сборе, а из серванта извлечен праздничный сервиз – тогда через много лет пожилые родители не будут сидеть за воскресным столом в одиночестве.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Это могут быть и ужины, совместно с родственниками, на который приходят со своим угощением. Это отличный способ членам семьи (братья, сестры, бабушки, </a:t>
            </a:r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дедушки) 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похвастаться своими кулинарными способностями. 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вы решите устраивать такие ужины ежемесячно, сделайте их тематическими. Приносите рецепты, напечатанные на бумажке для всех участников ужина, чтобы они могли приготовить ваши блюда дома. 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хорошо если в ваших семьях сохранились традиции общесемейных трапез, которые восполняют недостаточность постоянных живых контактов между членами семьи, поддерживают ее цельность и заинтересованность всех домашних. Идет обмен текущими новостями, обсуждаются семейные дела, волнующие всех или кого-либо из членов семьи. Традиция общесемейных трапез, сохраняя свою ценность, является своего рода символом семейности.</a:t>
            </a:r>
            <a:endParaRPr lang="ru-RU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07502" y="661768"/>
            <a:ext cx="6941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</a:rPr>
              <a:t>Семейные трапезы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67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366" y="689674"/>
            <a:ext cx="5625728" cy="5542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43" y="858415"/>
            <a:ext cx="5906675" cy="52048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8541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681" y="254367"/>
            <a:ext cx="9144000" cy="1143000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5400" b="1" i="1" dirty="0" smtClean="0">
                <a:solidFill>
                  <a:srgbClr val="00B050"/>
                </a:solidFill>
                <a:latin typeface="Century Schoolbook"/>
                <a:ea typeface="+mj-ea"/>
                <a:cs typeface="+mj-cs"/>
              </a:rPr>
              <a:t>Совместный досуг.</a:t>
            </a:r>
            <a:endParaRPr lang="ru-RU" sz="5400" b="1" i="1" dirty="0">
              <a:solidFill>
                <a:srgbClr val="00B050"/>
              </a:solidFill>
              <a:latin typeface="Century Schoolbook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574" y="-486914"/>
            <a:ext cx="3808379" cy="50778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89" y="3237761"/>
            <a:ext cx="4173784" cy="3130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12" y="3097127"/>
            <a:ext cx="4120766" cy="3090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1026367" y="1406735"/>
            <a:ext cx="6792686" cy="2213543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Хорошим продолжением обеда будет совместный досуг, например, можно поиграть в какую-нибудь настольную игру или отправиться на природу и активно провести время на свежем воздухе.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508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99" y="335731"/>
            <a:ext cx="4372987" cy="592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42925" y="335731"/>
            <a:ext cx="5514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Это  воскресный поход к бабушке или праздник в честь первого выпавшего снега. Встречайте лето – первые летние деньки всей семьей на природе. Это может быть полноценный пир с шашлыками, либо просто вылазка с готовыми бутербродами и овощными салатами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93" y="2090057"/>
            <a:ext cx="5684588" cy="443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0356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3698" y="221313"/>
            <a:ext cx="7679677" cy="1766108"/>
          </a:xfrm>
        </p:spPr>
        <p:txBody>
          <a:bodyPr/>
          <a:lstStyle/>
          <a:p>
            <a:r>
              <a:rPr lang="ru-RU" dirty="0" smtClean="0"/>
              <a:t>Очень </a:t>
            </a:r>
            <a:r>
              <a:rPr lang="ru-RU" dirty="0"/>
              <a:t>распространенная традиция – отпускная (ежегодный отдых вместе с детьми) или путешествие по родному краю: посещение различных городов и исторических мест, из которых вы обязательно привозите различные безделушки и сувениры, которые хранят теплые воспоминания о вашем семейном отдыхе.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95" y="2278614"/>
            <a:ext cx="5573484" cy="4180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1894" y="1625193"/>
            <a:ext cx="6417735" cy="3609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706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025" y="291098"/>
            <a:ext cx="9144000" cy="2194927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хорошо, если в семье есть традиция собирать какие-либо коллекции у себя дома, если же нет, то еще не поздно начать это делать. Что можно коллекционировать в семье? Это ракушки, камешки, коряги и т.д. Хорошо собирать марки, открытки, фантики. Традицией могут стать и походы, где у детей появляется масса новых дел, не домашних занятий: дрова, палатка, рюкзак, удочки, новые обязанности и новые впечатления.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3" y="2761860"/>
            <a:ext cx="5838890" cy="37489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21" y="1959429"/>
            <a:ext cx="3408514" cy="455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9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262" y="165329"/>
            <a:ext cx="9144000" cy="3501601"/>
          </a:xfrm>
        </p:spPr>
        <p:txBody>
          <a:bodyPr/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надо забывать и о такой семейной традиции, как совместный труд родителей и детей – дома, на огороде. Субботняя уборка, когда распределяются роли, кому ковры пылесосить, кому пыль вытирать, кому раскладывать игрушки, кому мыть полы. И после этого запах чистоты во всем доме.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аждый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 семьи должен иметь свои повседневные обязанности по дому.  Постоянство, упорядоченность для ребенка обеспечивает безопасность мира, реализуют важную для него потребность. Домашние обязанности, с малых лет включают ребенка в жизнь семьи, дают право разделить наравне со всеми домочадцами ответственность, позволяют проявить заботу.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07" y="3368351"/>
            <a:ext cx="4739476" cy="331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37" y="3526629"/>
            <a:ext cx="4072141" cy="3004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6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6CB300F-524B-4030-A6B4-61DED4F505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Пурпурные дикие цветы на синем фоне</Template>
  <TotalTime>0</TotalTime>
  <Words>1181</Words>
  <Application>Microsoft Office PowerPoint</Application>
  <PresentationFormat>Широкоэкранный</PresentationFormat>
  <Paragraphs>43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Arial Black</vt:lpstr>
      <vt:lpstr>Bookman Old Style</vt:lpstr>
      <vt:lpstr>Calibri</vt:lpstr>
      <vt:lpstr>Century Schoolbook</vt:lpstr>
      <vt:lpstr>Lucida Grande</vt:lpstr>
      <vt:lpstr>Times New Roman</vt:lpstr>
      <vt:lpstr>Wingdings</vt:lpstr>
      <vt:lpstr>FLOWERS 16X9</vt:lpstr>
      <vt:lpstr>Семейные традиции</vt:lpstr>
      <vt:lpstr>Что такое семейные традиции? </vt:lpstr>
      <vt:lpstr>Презентация PowerPoint</vt:lpstr>
      <vt:lpstr>Презентация PowerPoint</vt:lpstr>
      <vt:lpstr>Совместный досуг.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Смешные колпачки на День рождения.</vt:lpstr>
      <vt:lpstr>Презентация PowerPoint</vt:lpstr>
      <vt:lpstr>23 февраля, 8 Марта – обычно в это день принято дарить подарки. Дарение подарков – это торжественный момент и его нужно продлить, сделать запоминающим. </vt:lpstr>
      <vt:lpstr>Презентация PowerPoint</vt:lpstr>
      <vt:lpstr>Презентация PowerPoint</vt:lpstr>
      <vt:lpstr>Презентация PowerPoint</vt:lpstr>
      <vt:lpstr>Презентация PowerPoint</vt:lpstr>
      <vt:lpstr>Семейная родословная.</vt:lpstr>
      <vt:lpstr> Семейный альбом – это огромное, осмысленное пространство жизни, с одной стороны простое и понятное ребенку, с другой – загадочное и удивительное. </vt:lpstr>
      <vt:lpstr>Презентация PowerPoint</vt:lpstr>
      <vt:lpstr>Презентация PowerPoint</vt:lpstr>
      <vt:lpstr>Сказка на ночь, семейные чтения, когда читают не только родители, но и старшие дети, бабушки, дедушки – это прекрасная возможность с пользой для дела провести вечер в кругу семьи, отдохнуть, пообщаться и оставить в памяти ребенка незабываемые впечатления об этих вечерах.  Следует внимательно относиться при этом к выбору сказок. Книги должны учить ребенка, воспитывать и вырабатывать в нем определенные качества. 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2015-10-06T15:20:17Z</dcterms:created>
  <dcterms:modified xsi:type="dcterms:W3CDTF">2015-10-27T17:34:43Z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TC030988909991</vt:lpwstr>
  </property>
</Properties>
</file>